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5cb67893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5cb67893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5cb67893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5cb67893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c5cb67893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c5cb67893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5963d443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5963d443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5963d443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5963d443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5963d443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5963d443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5963d443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5963d443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5963d443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5963d443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5963d443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5963d443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5963d44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5963d44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beeb9629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beeb9629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5963d44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5963d44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5963d44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5963d44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5963d443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5963d443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5963d443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5963d443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c5963d443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c5963d443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5cb67893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5cb67893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5cb67893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5cb67893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www.nec.com/en/global/solutions/biometrics/iris/index.html" TargetMode="External"/><Relationship Id="rId9" Type="http://schemas.openxmlformats.org/officeDocument/2006/relationships/hyperlink" Target="https://www.cl.cam.ac.uk/~jgd1000/irisrecog.pdf" TargetMode="External"/><Relationship Id="rId5" Type="http://schemas.openxmlformats.org/officeDocument/2006/relationships/hyperlink" Target="https://www.innovatrics.com/iris-recognition-technology/" TargetMode="External"/><Relationship Id="rId6" Type="http://schemas.openxmlformats.org/officeDocument/2006/relationships/hyperlink" Target="https://en.wikipedia.org/wiki/Iris_recognition" TargetMode="External"/><Relationship Id="rId7" Type="http://schemas.openxmlformats.org/officeDocument/2006/relationships/hyperlink" Target="https://link.springer.com/referenceworkentry/10.1007/978-0-387-73003-5_252" TargetMode="External"/><Relationship Id="rId8" Type="http://schemas.openxmlformats.org/officeDocument/2006/relationships/hyperlink" Target="https://www.hindawi.com/journals/complexity/2021/664124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83625"/>
            <a:ext cx="8520600" cy="197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600"/>
              <a:t>MIDTERM PRESENTATION</a:t>
            </a:r>
            <a:endParaRPr sz="4600"/>
          </a:p>
        </p:txBody>
      </p:sp>
      <p:sp>
        <p:nvSpPr>
          <p:cNvPr id="55" name="Google Shape;55;p13"/>
          <p:cNvSpPr txBox="1"/>
          <p:nvPr>
            <p:ph idx="1" type="subTitle"/>
          </p:nvPr>
        </p:nvSpPr>
        <p:spPr>
          <a:xfrm>
            <a:off x="311700" y="17000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Introduction to Information Security</a:t>
            </a:r>
            <a:endParaRPr sz="3600">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57" name="Google Shape;57;p13"/>
          <p:cNvSpPr txBox="1"/>
          <p:nvPr/>
        </p:nvSpPr>
        <p:spPr>
          <a:xfrm>
            <a:off x="0" y="3372500"/>
            <a:ext cx="3737100" cy="13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521K0025 - Trinh Hung Quan</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521K0143 - Duong Ngoc Bao Nhi</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Class: 21K50201 - 21K50301</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Group: 1</a:t>
            </a:r>
            <a:endParaRPr sz="1900">
              <a:solidFill>
                <a:schemeClr val="dk1"/>
              </a:solidFill>
              <a:latin typeface="Times New Roman"/>
              <a:ea typeface="Times New Roman"/>
              <a:cs typeface="Times New Roman"/>
              <a:sym typeface="Times New Roman"/>
            </a:endParaRPr>
          </a:p>
        </p:txBody>
      </p:sp>
      <p:sp>
        <p:nvSpPr>
          <p:cNvPr id="58" name="Google Shape;58;p13"/>
          <p:cNvSpPr txBox="1"/>
          <p:nvPr/>
        </p:nvSpPr>
        <p:spPr>
          <a:xfrm>
            <a:off x="4426200" y="3517850"/>
            <a:ext cx="4717800" cy="785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100">
                <a:latin typeface="Times New Roman"/>
                <a:ea typeface="Times New Roman"/>
                <a:cs typeface="Times New Roman"/>
                <a:sym typeface="Times New Roman"/>
              </a:rPr>
              <a:t>Instructor: Huynh Ngoc Tu</a:t>
            </a:r>
            <a:endParaRPr sz="2100">
              <a:latin typeface="Times New Roman"/>
              <a:ea typeface="Times New Roman"/>
              <a:cs typeface="Times New Roman"/>
              <a:sym typeface="Times New Roman"/>
            </a:endParaRPr>
          </a:p>
          <a:p>
            <a:pPr indent="0" lvl="0" marL="0" rtl="0" algn="r">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128" name="Google Shape;128;p22"/>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29" name="Google Shape;129;p22"/>
          <p:cNvSpPr txBox="1"/>
          <p:nvPr/>
        </p:nvSpPr>
        <p:spPr>
          <a:xfrm>
            <a:off x="303375" y="1439975"/>
            <a:ext cx="6401100" cy="346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solidFill>
                  <a:schemeClr val="dk2"/>
                </a:solidFill>
              </a:rPr>
              <a:t>4. How does it work? (Operating Principle)</a:t>
            </a:r>
            <a:endParaRPr b="1" sz="1600">
              <a:solidFill>
                <a:schemeClr val="dk2"/>
              </a:solidFill>
            </a:endParaRPr>
          </a:p>
          <a:p>
            <a:pPr indent="0" lvl="0" marL="0" rtl="0" algn="l">
              <a:lnSpc>
                <a:spcPct val="150000"/>
              </a:lnSpc>
              <a:spcBef>
                <a:spcPts val="0"/>
              </a:spcBef>
              <a:spcAft>
                <a:spcPts val="0"/>
              </a:spcAft>
              <a:buNone/>
            </a:pPr>
            <a:r>
              <a:rPr b="1" lang="en" sz="1600">
                <a:solidFill>
                  <a:schemeClr val="dk2"/>
                </a:solidFill>
              </a:rPr>
              <a:t>Iris Normalization:</a:t>
            </a:r>
            <a:r>
              <a:rPr lang="en" sz="1600">
                <a:solidFill>
                  <a:schemeClr val="dk2"/>
                </a:solidFill>
              </a:rPr>
              <a:t> </a:t>
            </a:r>
            <a:endParaRPr sz="1600">
              <a:solidFill>
                <a:schemeClr val="dk2"/>
              </a:solidFill>
            </a:endParaRPr>
          </a:p>
          <a:p>
            <a:pPr indent="-330200" lvl="0" marL="457200" rtl="0" algn="l">
              <a:lnSpc>
                <a:spcPct val="150000"/>
              </a:lnSpc>
              <a:spcBef>
                <a:spcPts val="0"/>
              </a:spcBef>
              <a:spcAft>
                <a:spcPts val="0"/>
              </a:spcAft>
              <a:buClr>
                <a:schemeClr val="dk2"/>
              </a:buClr>
              <a:buSzPts val="1600"/>
              <a:buChar char="●"/>
            </a:pPr>
            <a:r>
              <a:rPr lang="en" sz="1600">
                <a:solidFill>
                  <a:schemeClr val="dk2"/>
                </a:solidFill>
              </a:rPr>
              <a:t>Iris normalization is performed to standardize the size, rotation, and illumination of the segmented iris region, ensuring consistency for feature extraction and comparison. </a:t>
            </a:r>
            <a:endParaRPr sz="1600">
              <a:solidFill>
                <a:schemeClr val="dk2"/>
              </a:solidFill>
            </a:endParaRPr>
          </a:p>
          <a:p>
            <a:pPr indent="-330200" lvl="0" marL="457200" rtl="0" algn="l">
              <a:lnSpc>
                <a:spcPct val="150000"/>
              </a:lnSpc>
              <a:spcBef>
                <a:spcPts val="0"/>
              </a:spcBef>
              <a:spcAft>
                <a:spcPts val="0"/>
              </a:spcAft>
              <a:buClr>
                <a:schemeClr val="dk2"/>
              </a:buClr>
              <a:buSzPts val="1600"/>
              <a:buChar char="●"/>
            </a:pPr>
            <a:r>
              <a:rPr lang="en" sz="1600">
                <a:solidFill>
                  <a:schemeClr val="dk2"/>
                </a:solidFill>
              </a:rPr>
              <a:t>The segmented iris region is transformed into a standardized format, often a rectangular or polar representation, compensating for variations in pupil size, eye rotation, and camera perspective. </a:t>
            </a:r>
            <a:endParaRPr sz="1600">
              <a:solidFill>
                <a:schemeClr val="dk2"/>
              </a:solidFill>
            </a:endParaRPr>
          </a:p>
          <a:p>
            <a:pPr indent="0" lvl="0" marL="0" rtl="0" algn="l">
              <a:lnSpc>
                <a:spcPct val="150000"/>
              </a:lnSpc>
              <a:spcBef>
                <a:spcPts val="0"/>
              </a:spcBef>
              <a:spcAft>
                <a:spcPts val="0"/>
              </a:spcAft>
              <a:buNone/>
            </a:pPr>
            <a:r>
              <a:t/>
            </a:r>
            <a:endParaRPr sz="1600">
              <a:solidFill>
                <a:schemeClr val="dk2"/>
              </a:solidFill>
            </a:endParaRPr>
          </a:p>
        </p:txBody>
      </p:sp>
      <p:pic>
        <p:nvPicPr>
          <p:cNvPr id="130" name="Google Shape;130;p22"/>
          <p:cNvPicPr preferRelativeResize="0"/>
          <p:nvPr/>
        </p:nvPicPr>
        <p:blipFill>
          <a:blip r:embed="rId4">
            <a:alphaModFix/>
          </a:blip>
          <a:stretch>
            <a:fillRect/>
          </a:stretch>
        </p:blipFill>
        <p:spPr>
          <a:xfrm>
            <a:off x="6784650" y="1984000"/>
            <a:ext cx="2143426" cy="23772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136" name="Google Shape;136;p23"/>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37" name="Google Shape;137;p23"/>
          <p:cNvSpPr txBox="1"/>
          <p:nvPr/>
        </p:nvSpPr>
        <p:spPr>
          <a:xfrm>
            <a:off x="277525" y="1431350"/>
            <a:ext cx="6530400" cy="324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4. How does it work? (Operating Principle)</a:t>
            </a:r>
            <a:endParaRPr b="1" sz="1700">
              <a:solidFill>
                <a:schemeClr val="dk2"/>
              </a:solidFill>
            </a:endParaRPr>
          </a:p>
          <a:p>
            <a:pPr indent="0" lvl="0" marL="0" rtl="0" algn="l">
              <a:lnSpc>
                <a:spcPct val="150000"/>
              </a:lnSpc>
              <a:spcBef>
                <a:spcPts val="0"/>
              </a:spcBef>
              <a:spcAft>
                <a:spcPts val="0"/>
              </a:spcAft>
              <a:buNone/>
            </a:pPr>
            <a:r>
              <a:rPr b="1" lang="en" sz="1700">
                <a:solidFill>
                  <a:schemeClr val="dk2"/>
                </a:solidFill>
              </a:rPr>
              <a:t>Feature Encoding:</a:t>
            </a:r>
            <a:r>
              <a:rPr lang="en" sz="1700">
                <a:solidFill>
                  <a:schemeClr val="dk2"/>
                </a:solidFill>
              </a:rPr>
              <a:t>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Feature encoding involves extracting distinctive features from the normalized iris image and encoding them into a compact and standardized representation.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These features are then encoded into a mathematical representation, which captures the unique characteristics of the iris while reducing storage requirements.</a:t>
            </a:r>
            <a:endParaRPr sz="1700">
              <a:solidFill>
                <a:schemeClr val="dk2"/>
              </a:solidFill>
            </a:endParaRPr>
          </a:p>
        </p:txBody>
      </p:sp>
      <p:pic>
        <p:nvPicPr>
          <p:cNvPr id="138" name="Google Shape;138;p23"/>
          <p:cNvPicPr preferRelativeResize="0"/>
          <p:nvPr/>
        </p:nvPicPr>
        <p:blipFill>
          <a:blip r:embed="rId4">
            <a:alphaModFix/>
          </a:blip>
          <a:stretch>
            <a:fillRect/>
          </a:stretch>
        </p:blipFill>
        <p:spPr>
          <a:xfrm>
            <a:off x="6807925" y="1910387"/>
            <a:ext cx="1731025" cy="228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144" name="Google Shape;144;p24"/>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45" name="Google Shape;145;p24"/>
          <p:cNvSpPr txBox="1"/>
          <p:nvPr/>
        </p:nvSpPr>
        <p:spPr>
          <a:xfrm>
            <a:off x="277525" y="1431350"/>
            <a:ext cx="8684100" cy="346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4. How does it work? (Operating Principle)</a:t>
            </a:r>
            <a:endParaRPr b="1" sz="1700">
              <a:solidFill>
                <a:schemeClr val="dk2"/>
              </a:solidFill>
            </a:endParaRPr>
          </a:p>
          <a:p>
            <a:pPr indent="0" lvl="0" marL="0" rtl="0" algn="l">
              <a:lnSpc>
                <a:spcPct val="150000"/>
              </a:lnSpc>
              <a:spcBef>
                <a:spcPts val="0"/>
              </a:spcBef>
              <a:spcAft>
                <a:spcPts val="0"/>
              </a:spcAft>
              <a:buNone/>
            </a:pPr>
            <a:r>
              <a:rPr b="1" lang="en" sz="1700">
                <a:solidFill>
                  <a:schemeClr val="dk2"/>
                </a:solidFill>
              </a:rPr>
              <a:t>Feature Matching:</a:t>
            </a:r>
            <a:r>
              <a:rPr lang="en" sz="1700">
                <a:solidFill>
                  <a:schemeClr val="dk2"/>
                </a:solidFill>
              </a:rPr>
              <a:t>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Feature matching is the final step where the encoded iris template obtained from the enrolled image is compared with templates stored in the database for authentication.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Matching algorithms such as Hamming distance, Euclidean distance, or machine learning-based classifiers.</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If the similarity score exceeds a predefined threshold, the subject is authenticated, indicating a match between the captured iris and the enrolled template.</a:t>
            </a:r>
            <a:endParaRPr sz="17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151" name="Google Shape;151;p25"/>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52" name="Google Shape;152;p25"/>
          <p:cNvSpPr txBox="1"/>
          <p:nvPr/>
        </p:nvSpPr>
        <p:spPr>
          <a:xfrm>
            <a:off x="251625" y="1138425"/>
            <a:ext cx="8529000" cy="388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5</a:t>
            </a:r>
            <a:r>
              <a:rPr b="1" lang="en" sz="1700">
                <a:solidFill>
                  <a:schemeClr val="dk2"/>
                </a:solidFill>
              </a:rPr>
              <a:t>. </a:t>
            </a:r>
            <a:r>
              <a:rPr b="1" lang="en" sz="1700">
                <a:solidFill>
                  <a:schemeClr val="dk2"/>
                </a:solidFill>
              </a:rPr>
              <a:t>Solution technique for Iris recognition:</a:t>
            </a:r>
            <a:endParaRPr b="1"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Edge Detection: Algorithms detect the boundaries of the iris and pupil.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Gabor Filters: Specialized filters are used to extract and encode the unique texture patterns of the iris.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Hamming Distance: A mathematical method is used to compare and match iris codes.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Normalization: Iris images often undergo normalization processes to account for variations in size, rotation, and illumination.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Segmentation: Segmentation techniques are used to isolate the iris region from the rest of the eye image.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158" name="Google Shape;158;p26"/>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59" name="Google Shape;159;p26"/>
          <p:cNvSpPr txBox="1"/>
          <p:nvPr/>
        </p:nvSpPr>
        <p:spPr>
          <a:xfrm>
            <a:off x="251625" y="1215975"/>
            <a:ext cx="8529000" cy="358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6</a:t>
            </a:r>
            <a:r>
              <a:rPr b="1" lang="en" sz="1700">
                <a:solidFill>
                  <a:schemeClr val="dk2"/>
                </a:solidFill>
              </a:rPr>
              <a:t>. </a:t>
            </a:r>
            <a:r>
              <a:rPr b="1" lang="en" sz="1700">
                <a:solidFill>
                  <a:schemeClr val="dk2"/>
                </a:solidFill>
              </a:rPr>
              <a:t>Advantages of Iris recognition:</a:t>
            </a:r>
            <a:endParaRPr b="1"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High Accuracy: High accuracy and reliability due to the unique and stable nature of iris patterns.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Non-intrusive: Non-invasive and contactless, making it hygienic and user-friendly.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Spoof and forge: Difficult to spoof or forge, providing enhanced security.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Long-term stability of iris patterns, enabling long-term identification: The iris, protected by the cornea, is internally shielded from damage. Unlike fingerprints prone to wear, iris shape remains stable over time. Controlled by only two muscles, its predictable geometry enhances recognition accuracy.</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165" name="Google Shape;165;p27"/>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66" name="Google Shape;166;p27"/>
          <p:cNvSpPr txBox="1"/>
          <p:nvPr/>
        </p:nvSpPr>
        <p:spPr>
          <a:xfrm>
            <a:off x="307500" y="1199350"/>
            <a:ext cx="8529000" cy="3620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7</a:t>
            </a:r>
            <a:r>
              <a:rPr b="1" lang="en" sz="1700">
                <a:solidFill>
                  <a:schemeClr val="dk2"/>
                </a:solidFill>
              </a:rPr>
              <a:t>. </a:t>
            </a:r>
            <a:r>
              <a:rPr b="1" lang="en" sz="1700">
                <a:solidFill>
                  <a:schemeClr val="dk2"/>
                </a:solidFill>
              </a:rPr>
              <a:t>Challenges of Iris recognition:</a:t>
            </a:r>
            <a:endParaRPr b="1"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Cost: Requirements for specialized hardware and image acquisition systems.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Privacy Concerns: Some individuals may have concerns about the collection and storage of biometric data, including iris images.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Environmental Factors: External factors such as lighting conditions and occlusions (eyeglasses, contact lenses) can affect the quality of iris images, impacting recognition accuracy.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Other impacts: Potential for false matches or non-matches due to factors like aging, injuries, or alcohol consumption (causes deformation in Iris pattern).</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1767675" y="445025"/>
            <a:ext cx="6384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100">
                <a:latin typeface="Times New Roman"/>
                <a:ea typeface="Times New Roman"/>
                <a:cs typeface="Times New Roman"/>
                <a:sym typeface="Times New Roman"/>
              </a:rPr>
              <a:t>II. APPLICATION OF IRIS RECOGNITION</a:t>
            </a:r>
            <a:endParaRPr sz="2000">
              <a:latin typeface="Times New Roman"/>
              <a:ea typeface="Times New Roman"/>
              <a:cs typeface="Times New Roman"/>
              <a:sym typeface="Times New Roman"/>
            </a:endParaRPr>
          </a:p>
        </p:txBody>
      </p:sp>
      <p:pic>
        <p:nvPicPr>
          <p:cNvPr id="172" name="Google Shape;172;p28"/>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73" name="Google Shape;173;p28"/>
          <p:cNvSpPr txBox="1"/>
          <p:nvPr/>
        </p:nvSpPr>
        <p:spPr>
          <a:xfrm>
            <a:off x="307500" y="1190125"/>
            <a:ext cx="5983500" cy="230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chemeClr val="dk2"/>
                </a:solidFill>
              </a:rPr>
              <a:t>Iris recognition technology is used in various applications, including: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Access control systems for secure facilities or buildings.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Border control and immigration systems.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Law enforcement and criminal identification.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Identity verification for financial transactions or secure document issuance.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User authentication in computer systems or mobile devices.</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174" name="Google Shape;174;p28"/>
          <p:cNvPicPr preferRelativeResize="0"/>
          <p:nvPr/>
        </p:nvPicPr>
        <p:blipFill>
          <a:blip r:embed="rId4">
            <a:alphaModFix/>
          </a:blip>
          <a:stretch>
            <a:fillRect/>
          </a:stretch>
        </p:blipFill>
        <p:spPr>
          <a:xfrm>
            <a:off x="6528563" y="3314825"/>
            <a:ext cx="2230449" cy="1486976"/>
          </a:xfrm>
          <a:prstGeom prst="rect">
            <a:avLst/>
          </a:prstGeom>
          <a:noFill/>
          <a:ln>
            <a:noFill/>
          </a:ln>
        </p:spPr>
      </p:pic>
      <p:pic>
        <p:nvPicPr>
          <p:cNvPr id="175" name="Google Shape;175;p28"/>
          <p:cNvPicPr preferRelativeResize="0"/>
          <p:nvPr/>
        </p:nvPicPr>
        <p:blipFill>
          <a:blip r:embed="rId5">
            <a:alphaModFix/>
          </a:blip>
          <a:stretch>
            <a:fillRect/>
          </a:stretch>
        </p:blipFill>
        <p:spPr>
          <a:xfrm>
            <a:off x="6605550" y="1170125"/>
            <a:ext cx="2076481" cy="1992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1767675" y="445025"/>
            <a:ext cx="6358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100">
                <a:latin typeface="Times New Roman"/>
                <a:ea typeface="Times New Roman"/>
                <a:cs typeface="Times New Roman"/>
                <a:sym typeface="Times New Roman"/>
              </a:rPr>
              <a:t>III. CONTEXTS AND SECURITY SCENARIOS</a:t>
            </a:r>
            <a:endParaRPr sz="2000">
              <a:latin typeface="Times New Roman"/>
              <a:ea typeface="Times New Roman"/>
              <a:cs typeface="Times New Roman"/>
              <a:sym typeface="Times New Roman"/>
            </a:endParaRPr>
          </a:p>
        </p:txBody>
      </p:sp>
      <p:pic>
        <p:nvPicPr>
          <p:cNvPr id="181" name="Google Shape;181;p29"/>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82" name="Google Shape;182;p29"/>
          <p:cNvSpPr txBox="1"/>
          <p:nvPr/>
        </p:nvSpPr>
        <p:spPr>
          <a:xfrm>
            <a:off x="307500" y="1092300"/>
            <a:ext cx="8529000" cy="405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chemeClr val="dk2"/>
                </a:solidFill>
              </a:rPr>
              <a:t>Iris recognition is commonly employed in high-security environments where reliable and accurate identification is critical. Some scenarios include: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Government agencies and military installations.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Airport and border control checkpoints.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Banking and financial institutions.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183" name="Google Shape;183;p29"/>
          <p:cNvPicPr preferRelativeResize="0"/>
          <p:nvPr/>
        </p:nvPicPr>
        <p:blipFill>
          <a:blip r:embed="rId4">
            <a:alphaModFix/>
          </a:blip>
          <a:stretch>
            <a:fillRect/>
          </a:stretch>
        </p:blipFill>
        <p:spPr>
          <a:xfrm>
            <a:off x="307500" y="3229274"/>
            <a:ext cx="4237474" cy="1762175"/>
          </a:xfrm>
          <a:prstGeom prst="rect">
            <a:avLst/>
          </a:prstGeom>
          <a:noFill/>
          <a:ln>
            <a:noFill/>
          </a:ln>
        </p:spPr>
      </p:pic>
      <p:pic>
        <p:nvPicPr>
          <p:cNvPr id="184" name="Google Shape;184;p29"/>
          <p:cNvPicPr preferRelativeResize="0"/>
          <p:nvPr/>
        </p:nvPicPr>
        <p:blipFill>
          <a:blip r:embed="rId5">
            <a:alphaModFix/>
          </a:blip>
          <a:stretch>
            <a:fillRect/>
          </a:stretch>
        </p:blipFill>
        <p:spPr>
          <a:xfrm>
            <a:off x="5249813" y="3229263"/>
            <a:ext cx="2619375" cy="1743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1767675" y="445025"/>
            <a:ext cx="693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100">
                <a:latin typeface="Times New Roman"/>
                <a:ea typeface="Times New Roman"/>
                <a:cs typeface="Times New Roman"/>
                <a:sym typeface="Times New Roman"/>
              </a:rPr>
              <a:t>III. CONTEXTS AND SECURITY SCENARIOS (CONT)</a:t>
            </a:r>
            <a:endParaRPr sz="2000">
              <a:latin typeface="Times New Roman"/>
              <a:ea typeface="Times New Roman"/>
              <a:cs typeface="Times New Roman"/>
              <a:sym typeface="Times New Roman"/>
            </a:endParaRPr>
          </a:p>
        </p:txBody>
      </p:sp>
      <p:pic>
        <p:nvPicPr>
          <p:cNvPr id="190" name="Google Shape;190;p30"/>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91" name="Google Shape;191;p30"/>
          <p:cNvSpPr txBox="1"/>
          <p:nvPr/>
        </p:nvSpPr>
        <p:spPr>
          <a:xfrm>
            <a:off x="307500" y="1276875"/>
            <a:ext cx="5819700" cy="2675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2"/>
              </a:buClr>
              <a:buSzPts val="1700"/>
              <a:buChar char="●"/>
            </a:pPr>
            <a:r>
              <a:rPr lang="en" sz="1700">
                <a:solidFill>
                  <a:schemeClr val="dk2"/>
                </a:solidFill>
              </a:rPr>
              <a:t>Healthcare facilities for patient identification and medical record access.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Secure access to data centers or critical infrastructure.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Forensic investigations and criminal identification systems. </a:t>
            </a:r>
            <a:endParaRPr sz="1700">
              <a:solidFill>
                <a:schemeClr val="dk2"/>
              </a:solidFill>
            </a:endParaRPr>
          </a:p>
          <a:p>
            <a:pPr indent="0" lvl="0" marL="0" rtl="0" algn="l">
              <a:lnSpc>
                <a:spcPct val="150000"/>
              </a:lnSpc>
              <a:spcBef>
                <a:spcPts val="0"/>
              </a:spcBef>
              <a:spcAft>
                <a:spcPts val="0"/>
              </a:spcAft>
              <a:buNone/>
            </a:pPr>
            <a:r>
              <a:rPr lang="en" sz="1700">
                <a:solidFill>
                  <a:schemeClr val="dk2"/>
                </a:solidFill>
              </a:rPr>
              <a:t>In these contexts, iris recognition offers a highly secure and reliable means of verifying identities, enhancing security, and preventing unauthorized access or identity fraud.</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192" name="Google Shape;192;p30"/>
          <p:cNvPicPr preferRelativeResize="0"/>
          <p:nvPr/>
        </p:nvPicPr>
        <p:blipFill>
          <a:blip r:embed="rId4">
            <a:alphaModFix/>
          </a:blip>
          <a:stretch>
            <a:fillRect/>
          </a:stretch>
        </p:blipFill>
        <p:spPr>
          <a:xfrm>
            <a:off x="6322700" y="1270375"/>
            <a:ext cx="2552899" cy="1914676"/>
          </a:xfrm>
          <a:prstGeom prst="rect">
            <a:avLst/>
          </a:prstGeom>
          <a:noFill/>
          <a:ln>
            <a:noFill/>
          </a:ln>
        </p:spPr>
      </p:pic>
      <p:pic>
        <p:nvPicPr>
          <p:cNvPr id="193" name="Google Shape;193;p30"/>
          <p:cNvPicPr preferRelativeResize="0"/>
          <p:nvPr/>
        </p:nvPicPr>
        <p:blipFill>
          <a:blip r:embed="rId5">
            <a:alphaModFix/>
          </a:blip>
          <a:stretch>
            <a:fillRect/>
          </a:stretch>
        </p:blipFill>
        <p:spPr>
          <a:xfrm>
            <a:off x="6322700" y="3317075"/>
            <a:ext cx="2552900" cy="1705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1767675" y="445025"/>
            <a:ext cx="5574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100">
                <a:latin typeface="Times New Roman"/>
                <a:ea typeface="Times New Roman"/>
                <a:cs typeface="Times New Roman"/>
                <a:sym typeface="Times New Roman"/>
              </a:rPr>
              <a:t>REFERENCE MATERIALS</a:t>
            </a:r>
            <a:endParaRPr sz="2000">
              <a:latin typeface="Times New Roman"/>
              <a:ea typeface="Times New Roman"/>
              <a:cs typeface="Times New Roman"/>
              <a:sym typeface="Times New Roman"/>
            </a:endParaRPr>
          </a:p>
        </p:txBody>
      </p:sp>
      <p:pic>
        <p:nvPicPr>
          <p:cNvPr id="199" name="Google Shape;199;p31"/>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200" name="Google Shape;200;p31"/>
          <p:cNvSpPr txBox="1"/>
          <p:nvPr/>
        </p:nvSpPr>
        <p:spPr>
          <a:xfrm>
            <a:off x="307500" y="1457800"/>
            <a:ext cx="8529000" cy="267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u="sng">
                <a:solidFill>
                  <a:schemeClr val="hlink"/>
                </a:solidFill>
                <a:hlinkClick r:id="rId4"/>
              </a:rPr>
              <a:t>https://www.nec.com/en/global/solutions/biometrics/iris/index.html</a:t>
            </a:r>
            <a:endParaRPr sz="1700">
              <a:solidFill>
                <a:schemeClr val="dk2"/>
              </a:solidFill>
            </a:endParaRPr>
          </a:p>
          <a:p>
            <a:pPr indent="0" lvl="0" marL="0" rtl="0" algn="l">
              <a:lnSpc>
                <a:spcPct val="150000"/>
              </a:lnSpc>
              <a:spcBef>
                <a:spcPts val="0"/>
              </a:spcBef>
              <a:spcAft>
                <a:spcPts val="0"/>
              </a:spcAft>
              <a:buNone/>
            </a:pPr>
            <a:r>
              <a:rPr lang="en" sz="1700" u="sng">
                <a:solidFill>
                  <a:schemeClr val="hlink"/>
                </a:solidFill>
                <a:hlinkClick r:id="rId5"/>
              </a:rPr>
              <a:t>https://www.innovatrics.com/iris-recognition-technology/</a:t>
            </a:r>
            <a:endParaRPr sz="1700">
              <a:solidFill>
                <a:schemeClr val="dk2"/>
              </a:solidFill>
            </a:endParaRPr>
          </a:p>
          <a:p>
            <a:pPr indent="0" lvl="0" marL="0" rtl="0" algn="l">
              <a:lnSpc>
                <a:spcPct val="150000"/>
              </a:lnSpc>
              <a:spcBef>
                <a:spcPts val="0"/>
              </a:spcBef>
              <a:spcAft>
                <a:spcPts val="0"/>
              </a:spcAft>
              <a:buNone/>
            </a:pPr>
            <a:r>
              <a:rPr lang="en" sz="1700" u="sng">
                <a:solidFill>
                  <a:schemeClr val="hlink"/>
                </a:solidFill>
                <a:hlinkClick r:id="rId6"/>
              </a:rPr>
              <a:t>https://en.wikipedia.org/wiki/Iris_recognition</a:t>
            </a:r>
            <a:endParaRPr sz="1700">
              <a:solidFill>
                <a:schemeClr val="dk2"/>
              </a:solidFill>
            </a:endParaRPr>
          </a:p>
          <a:p>
            <a:pPr indent="0" lvl="0" marL="0" rtl="0" algn="l">
              <a:lnSpc>
                <a:spcPct val="150000"/>
              </a:lnSpc>
              <a:spcBef>
                <a:spcPts val="0"/>
              </a:spcBef>
              <a:spcAft>
                <a:spcPts val="0"/>
              </a:spcAft>
              <a:buNone/>
            </a:pPr>
            <a:r>
              <a:rPr lang="en" sz="1700" u="sng">
                <a:solidFill>
                  <a:schemeClr val="hlink"/>
                </a:solidFill>
                <a:hlinkClick r:id="rId7"/>
              </a:rPr>
              <a:t>https://link.springer.com/referenceworkentry/10.1007/978-0-387-73003-5_252</a:t>
            </a:r>
            <a:endParaRPr sz="1700">
              <a:solidFill>
                <a:schemeClr val="dk2"/>
              </a:solidFill>
            </a:endParaRPr>
          </a:p>
          <a:p>
            <a:pPr indent="0" lvl="0" marL="0" rtl="0" algn="l">
              <a:lnSpc>
                <a:spcPct val="150000"/>
              </a:lnSpc>
              <a:spcBef>
                <a:spcPts val="0"/>
              </a:spcBef>
              <a:spcAft>
                <a:spcPts val="0"/>
              </a:spcAft>
              <a:buNone/>
            </a:pPr>
            <a:r>
              <a:rPr lang="en" sz="1700" u="sng">
                <a:solidFill>
                  <a:schemeClr val="hlink"/>
                </a:solidFill>
                <a:hlinkClick r:id="rId8"/>
              </a:rPr>
              <a:t>https://www.hindawi.com/journals/complexity/2021/6641247/</a:t>
            </a:r>
            <a:endParaRPr sz="1700">
              <a:solidFill>
                <a:schemeClr val="dk2"/>
              </a:solidFill>
            </a:endParaRPr>
          </a:p>
          <a:p>
            <a:pPr indent="0" lvl="0" marL="0" rtl="0" algn="l">
              <a:lnSpc>
                <a:spcPct val="150000"/>
              </a:lnSpc>
              <a:spcBef>
                <a:spcPts val="0"/>
              </a:spcBef>
              <a:spcAft>
                <a:spcPts val="0"/>
              </a:spcAft>
              <a:buNone/>
            </a:pPr>
            <a:r>
              <a:rPr lang="en" sz="1700" u="sng">
                <a:solidFill>
                  <a:schemeClr val="hlink"/>
                </a:solidFill>
                <a:hlinkClick r:id="rId9"/>
              </a:rPr>
              <a:t>https://www.cl.cam.ac.uk/~jgd1000/irisrecog.pdf</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1918350" y="445025"/>
            <a:ext cx="530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400">
                <a:latin typeface="Times New Roman"/>
                <a:ea typeface="Times New Roman"/>
                <a:cs typeface="Times New Roman"/>
                <a:sym typeface="Times New Roman"/>
              </a:rPr>
              <a:t>CONTENTS</a:t>
            </a:r>
            <a:endParaRPr b="1" sz="24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64" name="Google Shape;64;p14"/>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65" name="Google Shape;65;p14"/>
          <p:cNvSpPr txBox="1"/>
          <p:nvPr/>
        </p:nvSpPr>
        <p:spPr>
          <a:xfrm>
            <a:off x="238575" y="1086725"/>
            <a:ext cx="8529000" cy="39219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2"/>
              </a:buClr>
              <a:buSzPts val="1700"/>
              <a:buAutoNum type="romanUcPeriod"/>
            </a:pPr>
            <a:r>
              <a:rPr lang="en" sz="1700">
                <a:solidFill>
                  <a:schemeClr val="dk2"/>
                </a:solidFill>
              </a:rPr>
              <a:t>Overview</a:t>
            </a:r>
            <a:endParaRPr sz="1700">
              <a:solidFill>
                <a:schemeClr val="dk2"/>
              </a:solidFill>
            </a:endParaRPr>
          </a:p>
          <a:p>
            <a:pPr indent="-336550" lvl="0" marL="914400" rtl="0" algn="l">
              <a:lnSpc>
                <a:spcPct val="150000"/>
              </a:lnSpc>
              <a:spcBef>
                <a:spcPts val="0"/>
              </a:spcBef>
              <a:spcAft>
                <a:spcPts val="0"/>
              </a:spcAft>
              <a:buClr>
                <a:schemeClr val="dk2"/>
              </a:buClr>
              <a:buSzPts val="1700"/>
              <a:buAutoNum type="arabicPeriod"/>
            </a:pPr>
            <a:r>
              <a:rPr lang="en" sz="1700">
                <a:solidFill>
                  <a:schemeClr val="dk2"/>
                </a:solidFill>
              </a:rPr>
              <a:t>What is Iris recognition?</a:t>
            </a:r>
            <a:endParaRPr sz="1700">
              <a:solidFill>
                <a:schemeClr val="dk2"/>
              </a:solidFill>
            </a:endParaRPr>
          </a:p>
          <a:p>
            <a:pPr indent="-336550" lvl="0" marL="914400" rtl="0" algn="l">
              <a:lnSpc>
                <a:spcPct val="150000"/>
              </a:lnSpc>
              <a:spcBef>
                <a:spcPts val="0"/>
              </a:spcBef>
              <a:spcAft>
                <a:spcPts val="0"/>
              </a:spcAft>
              <a:buClr>
                <a:schemeClr val="dk2"/>
              </a:buClr>
              <a:buSzPts val="1700"/>
              <a:buAutoNum type="arabicPeriod"/>
            </a:pPr>
            <a:r>
              <a:rPr lang="en" sz="1700">
                <a:solidFill>
                  <a:schemeClr val="dk2"/>
                </a:solidFill>
              </a:rPr>
              <a:t>History of Iris recognition</a:t>
            </a:r>
            <a:endParaRPr sz="1700">
              <a:solidFill>
                <a:schemeClr val="dk2"/>
              </a:solidFill>
            </a:endParaRPr>
          </a:p>
          <a:p>
            <a:pPr indent="-336550" lvl="0" marL="914400" rtl="0" algn="l">
              <a:lnSpc>
                <a:spcPct val="150000"/>
              </a:lnSpc>
              <a:spcBef>
                <a:spcPts val="0"/>
              </a:spcBef>
              <a:spcAft>
                <a:spcPts val="0"/>
              </a:spcAft>
              <a:buClr>
                <a:schemeClr val="dk2"/>
              </a:buClr>
              <a:buSzPts val="1700"/>
              <a:buAutoNum type="arabicPeriod"/>
            </a:pPr>
            <a:r>
              <a:rPr lang="en" sz="1700">
                <a:solidFill>
                  <a:schemeClr val="dk2"/>
                </a:solidFill>
              </a:rPr>
              <a:t>What is Iris?</a:t>
            </a:r>
            <a:endParaRPr sz="1700">
              <a:solidFill>
                <a:schemeClr val="dk2"/>
              </a:solidFill>
            </a:endParaRPr>
          </a:p>
          <a:p>
            <a:pPr indent="-336550" lvl="0" marL="914400" rtl="0" algn="l">
              <a:lnSpc>
                <a:spcPct val="150000"/>
              </a:lnSpc>
              <a:spcBef>
                <a:spcPts val="0"/>
              </a:spcBef>
              <a:spcAft>
                <a:spcPts val="0"/>
              </a:spcAft>
              <a:buClr>
                <a:schemeClr val="dk2"/>
              </a:buClr>
              <a:buSzPts val="1700"/>
              <a:buAutoNum type="arabicPeriod"/>
            </a:pPr>
            <a:r>
              <a:rPr lang="en" sz="1700">
                <a:solidFill>
                  <a:schemeClr val="dk2"/>
                </a:solidFill>
              </a:rPr>
              <a:t>How does it work? (Operating Principle)</a:t>
            </a:r>
            <a:endParaRPr sz="1700">
              <a:solidFill>
                <a:schemeClr val="dk2"/>
              </a:solidFill>
            </a:endParaRPr>
          </a:p>
          <a:p>
            <a:pPr indent="-336550" lvl="0" marL="914400" rtl="0" algn="l">
              <a:lnSpc>
                <a:spcPct val="150000"/>
              </a:lnSpc>
              <a:spcBef>
                <a:spcPts val="0"/>
              </a:spcBef>
              <a:spcAft>
                <a:spcPts val="0"/>
              </a:spcAft>
              <a:buClr>
                <a:schemeClr val="dk2"/>
              </a:buClr>
              <a:buSzPts val="1700"/>
              <a:buAutoNum type="arabicPeriod"/>
            </a:pPr>
            <a:r>
              <a:rPr lang="en" sz="1700">
                <a:solidFill>
                  <a:schemeClr val="dk2"/>
                </a:solidFill>
              </a:rPr>
              <a:t>Solution technique for Iris recognition</a:t>
            </a:r>
            <a:endParaRPr sz="1700">
              <a:solidFill>
                <a:schemeClr val="dk2"/>
              </a:solidFill>
            </a:endParaRPr>
          </a:p>
          <a:p>
            <a:pPr indent="-336550" lvl="0" marL="914400" rtl="0" algn="l">
              <a:lnSpc>
                <a:spcPct val="150000"/>
              </a:lnSpc>
              <a:spcBef>
                <a:spcPts val="0"/>
              </a:spcBef>
              <a:spcAft>
                <a:spcPts val="0"/>
              </a:spcAft>
              <a:buClr>
                <a:schemeClr val="dk2"/>
              </a:buClr>
              <a:buSzPts val="1700"/>
              <a:buAutoNum type="arabicPeriod"/>
            </a:pPr>
            <a:r>
              <a:rPr lang="en" sz="1700">
                <a:solidFill>
                  <a:schemeClr val="dk2"/>
                </a:solidFill>
              </a:rPr>
              <a:t>Advantages of Iris recognition</a:t>
            </a:r>
            <a:endParaRPr sz="1700">
              <a:solidFill>
                <a:schemeClr val="dk2"/>
              </a:solidFill>
            </a:endParaRPr>
          </a:p>
          <a:p>
            <a:pPr indent="-336550" lvl="0" marL="914400" rtl="0" algn="l">
              <a:lnSpc>
                <a:spcPct val="150000"/>
              </a:lnSpc>
              <a:spcBef>
                <a:spcPts val="0"/>
              </a:spcBef>
              <a:spcAft>
                <a:spcPts val="0"/>
              </a:spcAft>
              <a:buClr>
                <a:schemeClr val="dk2"/>
              </a:buClr>
              <a:buSzPts val="1700"/>
              <a:buAutoNum type="arabicPeriod"/>
            </a:pPr>
            <a:r>
              <a:rPr lang="en" sz="1700">
                <a:solidFill>
                  <a:schemeClr val="dk2"/>
                </a:solidFill>
              </a:rPr>
              <a:t>Challenges of Iris recognition</a:t>
            </a:r>
            <a:endParaRPr sz="1700">
              <a:solidFill>
                <a:schemeClr val="dk2"/>
              </a:solidFill>
            </a:endParaRPr>
          </a:p>
          <a:p>
            <a:pPr indent="-336550" lvl="0" marL="457200" rtl="0" algn="l">
              <a:lnSpc>
                <a:spcPct val="150000"/>
              </a:lnSpc>
              <a:spcBef>
                <a:spcPts val="0"/>
              </a:spcBef>
              <a:spcAft>
                <a:spcPts val="0"/>
              </a:spcAft>
              <a:buClr>
                <a:schemeClr val="dk2"/>
              </a:buClr>
              <a:buSzPts val="1700"/>
              <a:buAutoNum type="romanUcPeriod"/>
            </a:pPr>
            <a:r>
              <a:rPr lang="en" sz="1700">
                <a:solidFill>
                  <a:schemeClr val="dk2"/>
                </a:solidFill>
              </a:rPr>
              <a:t>Application of Iris recognition</a:t>
            </a:r>
            <a:endParaRPr sz="1700">
              <a:solidFill>
                <a:schemeClr val="dk2"/>
              </a:solidFill>
            </a:endParaRPr>
          </a:p>
          <a:p>
            <a:pPr indent="-336550" lvl="0" marL="457200" rtl="0" algn="l">
              <a:lnSpc>
                <a:spcPct val="150000"/>
              </a:lnSpc>
              <a:spcBef>
                <a:spcPts val="0"/>
              </a:spcBef>
              <a:spcAft>
                <a:spcPts val="0"/>
              </a:spcAft>
              <a:buClr>
                <a:schemeClr val="dk2"/>
              </a:buClr>
              <a:buSzPts val="1700"/>
              <a:buAutoNum type="romanUcPeriod"/>
            </a:pPr>
            <a:r>
              <a:rPr lang="en" sz="1700">
                <a:solidFill>
                  <a:schemeClr val="dk2"/>
                </a:solidFill>
              </a:rPr>
              <a:t>Contexts and security scenarios</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71" name="Google Shape;71;p15"/>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72" name="Google Shape;72;p15"/>
          <p:cNvSpPr txBox="1"/>
          <p:nvPr/>
        </p:nvSpPr>
        <p:spPr>
          <a:xfrm>
            <a:off x="303375" y="1439975"/>
            <a:ext cx="5798100" cy="333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1. </a:t>
            </a:r>
            <a:r>
              <a:rPr b="1" lang="en" sz="1700">
                <a:solidFill>
                  <a:schemeClr val="dk2"/>
                </a:solidFill>
              </a:rPr>
              <a:t>What is Iris recognition?</a:t>
            </a:r>
            <a:endParaRPr b="1" sz="1700">
              <a:solidFill>
                <a:schemeClr val="dk2"/>
              </a:solidFill>
            </a:endParaRPr>
          </a:p>
          <a:p>
            <a:pPr indent="0" lvl="0" marL="0" rtl="0" algn="l">
              <a:lnSpc>
                <a:spcPct val="150000"/>
              </a:lnSpc>
              <a:spcBef>
                <a:spcPts val="0"/>
              </a:spcBef>
              <a:spcAft>
                <a:spcPts val="0"/>
              </a:spcAft>
              <a:buNone/>
            </a:pPr>
            <a:r>
              <a:rPr lang="en" sz="1700">
                <a:solidFill>
                  <a:schemeClr val="dk2"/>
                </a:solidFill>
              </a:rPr>
              <a:t>Iris recognition is a biometric authentication technology that uses the unique patterns of the iris (the colored ring around the pupil of the eye) to identify individuals. It is considered one of the most reliable and accurate methods with very low false match rates for personal identification due to the highly distinctive and stable nature of iris patterns.</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73" name="Google Shape;73;p15"/>
          <p:cNvPicPr preferRelativeResize="0"/>
          <p:nvPr/>
        </p:nvPicPr>
        <p:blipFill>
          <a:blip r:embed="rId4">
            <a:alphaModFix/>
          </a:blip>
          <a:stretch>
            <a:fillRect/>
          </a:stretch>
        </p:blipFill>
        <p:spPr>
          <a:xfrm>
            <a:off x="6271100" y="1635375"/>
            <a:ext cx="2737724" cy="24525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79" name="Google Shape;79;p16"/>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80" name="Google Shape;80;p16"/>
          <p:cNvSpPr txBox="1"/>
          <p:nvPr/>
        </p:nvSpPr>
        <p:spPr>
          <a:xfrm>
            <a:off x="294750" y="1172900"/>
            <a:ext cx="5677500" cy="330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2. History of Iris recognition:</a:t>
            </a:r>
            <a:endParaRPr b="1"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The concept of Iris Recognition was first proposed by Dr. Frank Burch in 1939.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It was first implemented by Dr. John Daugman in the 1990s.</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These algorithms employ methods of pattern recognition and some mathematical calculations for iris recognition.</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81" name="Google Shape;81;p16"/>
          <p:cNvPicPr preferRelativeResize="0"/>
          <p:nvPr/>
        </p:nvPicPr>
        <p:blipFill>
          <a:blip r:embed="rId4">
            <a:alphaModFix/>
          </a:blip>
          <a:stretch>
            <a:fillRect/>
          </a:stretch>
        </p:blipFill>
        <p:spPr>
          <a:xfrm>
            <a:off x="6402550" y="1553838"/>
            <a:ext cx="2406300" cy="253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87" name="Google Shape;87;p17"/>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88" name="Google Shape;88;p17"/>
          <p:cNvSpPr txBox="1"/>
          <p:nvPr/>
        </p:nvSpPr>
        <p:spPr>
          <a:xfrm>
            <a:off x="294750" y="1172900"/>
            <a:ext cx="6039300" cy="388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3</a:t>
            </a:r>
            <a:r>
              <a:rPr b="1" lang="en" sz="1700">
                <a:solidFill>
                  <a:schemeClr val="dk2"/>
                </a:solidFill>
              </a:rPr>
              <a:t>. What is Iris?</a:t>
            </a:r>
            <a:endParaRPr b="1"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The iris is the colored part of the eye.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It's a thin, circular structure located behind the cornea and in front of the lens.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Common colors include brown, blue, green, and gray.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The unique pattern of the iris forms during embryonic development and remains stable throughout a person's life.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89" name="Google Shape;89;p17"/>
          <p:cNvPicPr preferRelativeResize="0"/>
          <p:nvPr/>
        </p:nvPicPr>
        <p:blipFill>
          <a:blip r:embed="rId4">
            <a:alphaModFix/>
          </a:blip>
          <a:stretch>
            <a:fillRect/>
          </a:stretch>
        </p:blipFill>
        <p:spPr>
          <a:xfrm>
            <a:off x="6925650" y="1083975"/>
            <a:ext cx="1850550" cy="1850550"/>
          </a:xfrm>
          <a:prstGeom prst="rect">
            <a:avLst/>
          </a:prstGeom>
          <a:noFill/>
          <a:ln>
            <a:noFill/>
          </a:ln>
        </p:spPr>
      </p:pic>
      <p:pic>
        <p:nvPicPr>
          <p:cNvPr id="90" name="Google Shape;90;p17"/>
          <p:cNvPicPr preferRelativeResize="0"/>
          <p:nvPr/>
        </p:nvPicPr>
        <p:blipFill>
          <a:blip r:embed="rId5">
            <a:alphaModFix/>
          </a:blip>
          <a:stretch>
            <a:fillRect/>
          </a:stretch>
        </p:blipFill>
        <p:spPr>
          <a:xfrm>
            <a:off x="6653225" y="3000775"/>
            <a:ext cx="2395400" cy="179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96" name="Google Shape;96;p18"/>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97" name="Google Shape;97;p18"/>
          <p:cNvSpPr txBox="1"/>
          <p:nvPr/>
        </p:nvSpPr>
        <p:spPr>
          <a:xfrm>
            <a:off x="307500" y="1198750"/>
            <a:ext cx="8529000" cy="333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4</a:t>
            </a:r>
            <a:r>
              <a:rPr b="1" lang="en" sz="1700">
                <a:solidFill>
                  <a:schemeClr val="dk2"/>
                </a:solidFill>
              </a:rPr>
              <a:t>. </a:t>
            </a:r>
            <a:r>
              <a:rPr b="1" lang="en" sz="1700">
                <a:solidFill>
                  <a:schemeClr val="dk2"/>
                </a:solidFill>
              </a:rPr>
              <a:t>How does it work? (Operating Principle)</a:t>
            </a:r>
            <a:endParaRPr b="1"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98" name="Google Shape;98;p18"/>
          <p:cNvPicPr preferRelativeResize="0"/>
          <p:nvPr/>
        </p:nvPicPr>
        <p:blipFill>
          <a:blip r:embed="rId4">
            <a:alphaModFix/>
          </a:blip>
          <a:stretch>
            <a:fillRect/>
          </a:stretch>
        </p:blipFill>
        <p:spPr>
          <a:xfrm>
            <a:off x="2144363" y="1622800"/>
            <a:ext cx="4743531" cy="333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104" name="Google Shape;104;p19"/>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05" name="Google Shape;105;p19"/>
          <p:cNvSpPr txBox="1"/>
          <p:nvPr/>
        </p:nvSpPr>
        <p:spPr>
          <a:xfrm>
            <a:off x="303375" y="1439975"/>
            <a:ext cx="6152100" cy="298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4</a:t>
            </a:r>
            <a:r>
              <a:rPr b="1" lang="en" sz="1700">
                <a:solidFill>
                  <a:schemeClr val="dk2"/>
                </a:solidFill>
              </a:rPr>
              <a:t>. How does it work? (Operating Principle)</a:t>
            </a:r>
            <a:endParaRPr b="1" sz="1700">
              <a:solidFill>
                <a:schemeClr val="dk2"/>
              </a:solidFill>
            </a:endParaRPr>
          </a:p>
          <a:p>
            <a:pPr indent="0" lvl="0" marL="0" rtl="0" algn="l">
              <a:lnSpc>
                <a:spcPct val="150000"/>
              </a:lnSpc>
              <a:spcBef>
                <a:spcPts val="0"/>
              </a:spcBef>
              <a:spcAft>
                <a:spcPts val="0"/>
              </a:spcAft>
              <a:buNone/>
            </a:pPr>
            <a:r>
              <a:rPr b="1" lang="en" sz="1700">
                <a:solidFill>
                  <a:schemeClr val="dk2"/>
                </a:solidFill>
              </a:rPr>
              <a:t>Image Acquisition: </a:t>
            </a:r>
            <a:endParaRPr b="1"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The process begins with capturing a high-resolution image of the subject's eye using a specialized iris camera or a camera with infrared illumination.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The captured image should contain the entire eye, including the iris, pupil, and surrounding areas.</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106" name="Google Shape;106;p19"/>
          <p:cNvPicPr preferRelativeResize="0"/>
          <p:nvPr/>
        </p:nvPicPr>
        <p:blipFill>
          <a:blip r:embed="rId4">
            <a:alphaModFix/>
          </a:blip>
          <a:stretch>
            <a:fillRect/>
          </a:stretch>
        </p:blipFill>
        <p:spPr>
          <a:xfrm>
            <a:off x="6455477" y="1768213"/>
            <a:ext cx="2058500" cy="23261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112" name="Google Shape;112;p20"/>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13" name="Google Shape;113;p20"/>
          <p:cNvSpPr txBox="1"/>
          <p:nvPr/>
        </p:nvSpPr>
        <p:spPr>
          <a:xfrm>
            <a:off x="303375" y="1439975"/>
            <a:ext cx="5987400" cy="328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4. How does it work? (Operating Principle)</a:t>
            </a:r>
            <a:endParaRPr b="1" sz="1700">
              <a:solidFill>
                <a:schemeClr val="dk2"/>
              </a:solidFill>
            </a:endParaRPr>
          </a:p>
          <a:p>
            <a:pPr indent="0" lvl="0" marL="0" rtl="0" algn="l">
              <a:lnSpc>
                <a:spcPct val="150000"/>
              </a:lnSpc>
              <a:spcBef>
                <a:spcPts val="0"/>
              </a:spcBef>
              <a:spcAft>
                <a:spcPts val="0"/>
              </a:spcAft>
              <a:buNone/>
            </a:pPr>
            <a:r>
              <a:rPr b="1" lang="en" sz="1700">
                <a:solidFill>
                  <a:schemeClr val="dk2"/>
                </a:solidFill>
              </a:rPr>
              <a:t>Iris Segmentation/Localization: </a:t>
            </a:r>
            <a:endParaRPr b="1"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Iris segmentation, also referred to as iris localization, involves identifying and isolating the iris region within the captured eye image. </a:t>
            </a:r>
            <a:endParaRPr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The segmented iris region is separated from other structures such as the pupil, sclera (white part of the eye), eyelids, and eyelashes.</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114" name="Google Shape;114;p20"/>
          <p:cNvPicPr preferRelativeResize="0"/>
          <p:nvPr/>
        </p:nvPicPr>
        <p:blipFill>
          <a:blip r:embed="rId4">
            <a:alphaModFix/>
          </a:blip>
          <a:stretch>
            <a:fillRect/>
          </a:stretch>
        </p:blipFill>
        <p:spPr>
          <a:xfrm>
            <a:off x="6115250" y="2009537"/>
            <a:ext cx="2567675" cy="214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767675" y="445025"/>
            <a:ext cx="5496900" cy="5727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Times New Roman"/>
              <a:buAutoNum type="romanUcPeriod"/>
            </a:pPr>
            <a:r>
              <a:rPr b="1" lang="en" sz="2100">
                <a:latin typeface="Times New Roman"/>
                <a:ea typeface="Times New Roman"/>
                <a:cs typeface="Times New Roman"/>
                <a:sym typeface="Times New Roman"/>
              </a:rPr>
              <a:t>OVERVIEW</a:t>
            </a:r>
            <a:endParaRPr b="1" sz="2100">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000">
              <a:latin typeface="Times New Roman"/>
              <a:ea typeface="Times New Roman"/>
              <a:cs typeface="Times New Roman"/>
              <a:sym typeface="Times New Roman"/>
            </a:endParaRPr>
          </a:p>
        </p:txBody>
      </p:sp>
      <p:pic>
        <p:nvPicPr>
          <p:cNvPr id="120" name="Google Shape;120;p21"/>
          <p:cNvPicPr preferRelativeResize="0"/>
          <p:nvPr/>
        </p:nvPicPr>
        <p:blipFill>
          <a:blip r:embed="rId3">
            <a:alphaModFix/>
          </a:blip>
          <a:stretch>
            <a:fillRect/>
          </a:stretch>
        </p:blipFill>
        <p:spPr>
          <a:xfrm>
            <a:off x="0" y="-6575"/>
            <a:ext cx="1378225" cy="1378225"/>
          </a:xfrm>
          <a:prstGeom prst="rect">
            <a:avLst/>
          </a:prstGeom>
          <a:noFill/>
          <a:ln>
            <a:noFill/>
          </a:ln>
        </p:spPr>
      </p:pic>
      <p:sp>
        <p:nvSpPr>
          <p:cNvPr id="121" name="Google Shape;121;p21"/>
          <p:cNvSpPr txBox="1"/>
          <p:nvPr/>
        </p:nvSpPr>
        <p:spPr>
          <a:xfrm>
            <a:off x="303375" y="1439975"/>
            <a:ext cx="8115600" cy="209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chemeClr val="dk2"/>
                </a:solidFill>
              </a:rPr>
              <a:t>4. How does it work? (Operating Principle)</a:t>
            </a:r>
            <a:endParaRPr b="1" sz="1700">
              <a:solidFill>
                <a:schemeClr val="dk2"/>
              </a:solidFill>
            </a:endParaRPr>
          </a:p>
          <a:p>
            <a:pPr indent="0" lvl="0" marL="0" rtl="0" algn="l">
              <a:lnSpc>
                <a:spcPct val="150000"/>
              </a:lnSpc>
              <a:spcBef>
                <a:spcPts val="0"/>
              </a:spcBef>
              <a:spcAft>
                <a:spcPts val="0"/>
              </a:spcAft>
              <a:buNone/>
            </a:pPr>
            <a:r>
              <a:rPr b="1" lang="en" sz="1700">
                <a:solidFill>
                  <a:schemeClr val="dk2"/>
                </a:solidFill>
              </a:rPr>
              <a:t>Iris Segmentation/Localization: </a:t>
            </a:r>
            <a:endParaRPr b="1" sz="1700">
              <a:solidFill>
                <a:schemeClr val="dk2"/>
              </a:solidFill>
            </a:endParaRPr>
          </a:p>
          <a:p>
            <a:pPr indent="-336550" lvl="0" marL="457200" rtl="0" algn="l">
              <a:lnSpc>
                <a:spcPct val="150000"/>
              </a:lnSpc>
              <a:spcBef>
                <a:spcPts val="0"/>
              </a:spcBef>
              <a:spcAft>
                <a:spcPts val="0"/>
              </a:spcAft>
              <a:buClr>
                <a:schemeClr val="dk2"/>
              </a:buClr>
              <a:buSzPts val="1700"/>
              <a:buChar char="●"/>
            </a:pPr>
            <a:r>
              <a:rPr lang="en" sz="1700">
                <a:solidFill>
                  <a:schemeClr val="dk2"/>
                </a:solidFill>
              </a:rPr>
              <a:t>Techniques such as circular Hough transform, edge detection, or machine learning-based methods are employed to detect the circular boundary of the iris. </a:t>
            </a:r>
            <a:endParaRPr sz="1700">
              <a:solidFill>
                <a:schemeClr val="dk2"/>
              </a:solidFill>
            </a:endParaRPr>
          </a:p>
          <a:p>
            <a:pPr indent="0" lvl="0" marL="0" rtl="0" algn="l">
              <a:lnSpc>
                <a:spcPct val="150000"/>
              </a:lnSpc>
              <a:spcBef>
                <a:spcPts val="0"/>
              </a:spcBef>
              <a:spcAft>
                <a:spcPts val="0"/>
              </a:spcAft>
              <a:buNone/>
            </a:pPr>
            <a:r>
              <a:t/>
            </a:r>
            <a:endParaRPr sz="1700">
              <a:solidFill>
                <a:schemeClr val="dk2"/>
              </a:solidFill>
            </a:endParaRPr>
          </a:p>
        </p:txBody>
      </p:sp>
      <p:pic>
        <p:nvPicPr>
          <p:cNvPr id="122" name="Google Shape;122;p21"/>
          <p:cNvPicPr preferRelativeResize="0"/>
          <p:nvPr/>
        </p:nvPicPr>
        <p:blipFill>
          <a:blip r:embed="rId4">
            <a:alphaModFix/>
          </a:blip>
          <a:stretch>
            <a:fillRect/>
          </a:stretch>
        </p:blipFill>
        <p:spPr>
          <a:xfrm>
            <a:off x="1813550" y="3432025"/>
            <a:ext cx="4933976" cy="1611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